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72" r:id="rId3"/>
    <p:sldId id="352" r:id="rId4"/>
    <p:sldId id="263" r:id="rId5"/>
    <p:sldId id="268" r:id="rId6"/>
    <p:sldId id="360" r:id="rId7"/>
    <p:sldId id="354" r:id="rId8"/>
    <p:sldId id="355" r:id="rId9"/>
    <p:sldId id="357" r:id="rId10"/>
    <p:sldId id="356" r:id="rId11"/>
    <p:sldId id="358" r:id="rId12"/>
    <p:sldId id="359" r:id="rId13"/>
    <p:sldId id="361" r:id="rId14"/>
    <p:sldId id="353" r:id="rId15"/>
    <p:sldId id="266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5"/>
    <a:srgbClr val="8B20BC"/>
    <a:srgbClr val="003366"/>
    <a:srgbClr val="1F2933"/>
    <a:srgbClr val="FFFA00"/>
    <a:srgbClr val="176BBF"/>
    <a:srgbClr val="166BBF"/>
    <a:srgbClr val="2AB700"/>
    <a:srgbClr val="83CE01"/>
    <a:srgbClr val="361D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80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504" y="1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ABA84-F9E3-7F4E-9DBB-41BA60B66594}" type="datetimeFigureOut">
              <a:rPr lang="en-US" smtClean="0"/>
              <a:t>9/17/25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7F62C-F9FC-D845-901A-08AF311C6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379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7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80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64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16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D1262-F142-2274-8757-6ADB99C54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F01EB9-728F-7C14-8464-40F2FD8D3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53DF52-3E66-5E8C-1C58-7FEB4AA274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E865C3-A63F-F4BF-0DD0-ED4A0F1545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29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7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F2AC3-C415-4952-A2DA-DC24E7AA6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D55655-1C8F-4CBD-B7D8-09F6F702E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74337-3AC7-4F41-A7B1-D0A1F6AB5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D2FB4-A807-4DE4-B7E1-BFFD074FF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1647" y="63563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3A553A72-1B92-4E37-AE31-ED20886488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91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916A3-4A88-48B0-84BF-AE4624236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7436"/>
            <a:ext cx="10515600" cy="52071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2pPr>
            <a:lvl3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3pPr>
            <a:lvl4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4pPr>
            <a:lvl5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2B015-A419-4E19-9906-9EA09F58A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73BFB-703C-44F4-B0D2-F73B8377D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789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ED448-45CC-49DE-A5AE-3AE081468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2838"/>
            <a:ext cx="10515600" cy="2852737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F055-012B-4931-9597-6BA76BB10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55269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00336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537BC-2850-4F51-93FE-9D8F69300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9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6389B-9E8B-489A-928A-4FBC043AE5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1647" y="949324"/>
            <a:ext cx="5181600" cy="4994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145C6F-BB7B-472D-B21C-9D2BDBD463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49325"/>
            <a:ext cx="5181600" cy="49942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FD09F-DA3F-447F-808C-F19382DAA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67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45017-4F76-429A-BFE7-6FF9B1A8A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6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06A212-16A5-4009-9EEC-935B7C4D2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7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42298-1798-4A8F-B02A-ECDF39060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55C38-E90B-48F9-BE58-11764CFBD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F20EA-8F6D-430E-A0B5-370BFDE129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8A11AE-F5CB-4F6B-8E60-238E4A87F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54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C76CB-6FA1-4CB4-9C5A-A3A682356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3D82B0-C43F-4B31-82C6-2DFC4A888E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C5A6A9-1DDA-41C0-91B2-E1CBEDDC8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0C94E6-3A80-49EF-8FC6-BF52EE781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3657F0-2DB3-4F4B-BA26-C339200BFE1B}"/>
              </a:ext>
            </a:extLst>
          </p:cNvPr>
          <p:cNvSpPr/>
          <p:nvPr userDrawn="1"/>
        </p:nvSpPr>
        <p:spPr>
          <a:xfrm>
            <a:off x="0" y="-1566"/>
            <a:ext cx="12192000" cy="681037"/>
          </a:xfrm>
          <a:prstGeom prst="rect">
            <a:avLst/>
          </a:prstGeom>
          <a:solidFill>
            <a:srgbClr val="176B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A37743-B512-47BC-8790-F551DBA6599B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176B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006B33F-5789-4132-8939-BB264EA17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67685"/>
            <a:ext cx="10515600" cy="5172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69249AB-87F0-43B2-869D-3F1B2D0197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22690342-9826-46C7-A54C-3F66F52C33C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11665" y="6290490"/>
            <a:ext cx="1342135" cy="442929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82D2FB4-A807-4DE4-B7E1-BFFD074FF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647" y="63563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3A553A72-1B92-4E37-AE31-ED20886488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83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Open Sans Light" charset="0"/>
          <a:ea typeface="Open Sans Light" charset="0"/>
          <a:cs typeface="Open Sans Light" charset="0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4653569-8015-7404-98E8-A5B1DAB2C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34"/>
            <a:ext cx="12192000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AE60B67-19FC-4507-9E7B-981539747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683" y="5586002"/>
            <a:ext cx="10901471" cy="557888"/>
          </a:xfrm>
          <a:noFill/>
        </p:spPr>
        <p:txBody>
          <a:bodyPr>
            <a:noAutofit/>
          </a:bodyPr>
          <a:lstStyle/>
          <a:p>
            <a:r>
              <a:rPr lang="en-US" sz="1800" dirty="0"/>
              <a:t>the presentation will begin shortly…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92D246-5A46-4C7E-813E-2CD1FF079103}"/>
              </a:ext>
            </a:extLst>
          </p:cNvPr>
          <p:cNvSpPr txBox="1">
            <a:spLocks/>
          </p:cNvSpPr>
          <p:nvPr/>
        </p:nvSpPr>
        <p:spPr>
          <a:xfrm>
            <a:off x="761683" y="5041332"/>
            <a:ext cx="10901471" cy="655003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solidFill>
                <a:srgbClr val="00336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5826A0-060E-F044-49DA-D2189A2EE5AE}"/>
              </a:ext>
            </a:extLst>
          </p:cNvPr>
          <p:cNvSpPr txBox="1"/>
          <p:nvPr/>
        </p:nvSpPr>
        <p:spPr>
          <a:xfrm>
            <a:off x="838200" y="6311900"/>
            <a:ext cx="5885329" cy="400110"/>
          </a:xfrm>
          <a:prstGeom prst="rect">
            <a:avLst/>
          </a:prstGeom>
          <a:solidFill>
            <a:srgbClr val="166BBF"/>
          </a:solidFill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isee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systems </a:t>
            </a:r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| (603) 448-4990 | www.iseesystems.com</a:t>
            </a:r>
          </a:p>
          <a:p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 Hanover St, Suite 8A | Lebanon, NH 03766 | USA</a:t>
            </a:r>
          </a:p>
        </p:txBody>
      </p:sp>
    </p:spTree>
    <p:extLst>
      <p:ext uri="{BB962C8B-B14F-4D97-AF65-F5344CB8AC3E}">
        <p14:creationId xmlns:p14="http://schemas.microsoft.com/office/powerpoint/2010/main" val="1257043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B6847-4F50-C21B-C139-F02E8CC22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6F37C6-9B39-AE89-E0E0-9B350A1D6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Create a table of all stocks &amp; flows &amp; key converters – copy &amp; paste into Seldon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Make sure you run with LTM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Ask for a “feedback based explanation for [X]”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Give me a feedback based explanation for why population collapses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79FF4E-BDF2-FC5E-5561-392E1E623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10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30C73A7-7728-48D7-0B40-C6534BE33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Leveraging AI for understanding feedback</a:t>
            </a:r>
          </a:p>
        </p:txBody>
      </p:sp>
    </p:spTree>
    <p:extLst>
      <p:ext uri="{BB962C8B-B14F-4D97-AF65-F5344CB8AC3E}">
        <p14:creationId xmlns:p14="http://schemas.microsoft.com/office/powerpoint/2010/main" val="168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DE2BE-A046-B954-C910-CAD7784D7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1345FC-26DC-4014-1C99-90A37C81C1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Create a table of all stocks &amp; flows &amp; key converters – copy &amp; paste into Seldon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Make sure you run with LTM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Be specific about how you want your critique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Guide it in what you want critiqued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Give me a critique of my model where for each issue you generate a bullet point where that bullet point gives a short title of the problem.  I want up to two sentences describing the issue and one sentence for describing why the issue is important.  I want your critique to focus on the scope of the model, and its applicability to the problem statement.  Raise any other important issues.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ED2916-436D-7623-FF64-ACA4F5CE3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A3BD15-BFA7-1964-83EC-476961732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Critiquing models using AI</a:t>
            </a:r>
          </a:p>
        </p:txBody>
      </p:sp>
    </p:spTree>
    <p:extLst>
      <p:ext uri="{BB962C8B-B14F-4D97-AF65-F5344CB8AC3E}">
        <p14:creationId xmlns:p14="http://schemas.microsoft.com/office/powerpoint/2010/main" val="1539647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55A73-1B13-1096-FF00-FAA57709C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94ABFC-F531-80F0-874D-CAE5D6ED1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Create a table of all stocks &amp; flows &amp; key converters – copy &amp; paste into Seldon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Make sure you run with LTM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Describe what behavioral change you are looking for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Give me some ideas for how I could prevent the overshoot and collapse.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EF0386-F6D5-5D90-0D61-71DCA028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986055-623F-C880-8DBA-217D05366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 ideation using AI</a:t>
            </a:r>
          </a:p>
        </p:txBody>
      </p:sp>
    </p:spTree>
    <p:extLst>
      <p:ext uri="{BB962C8B-B14F-4D97-AF65-F5344CB8AC3E}">
        <p14:creationId xmlns:p14="http://schemas.microsoft.com/office/powerpoint/2010/main" val="1398263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DB954-B00C-9AD9-1112-D41A345AF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CA27DE-3762-24DB-156A-CF50233A8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2632733-CF62-0EBC-40E0-E42B85181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Resources…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194DE2-2916-4876-68B5-70B08E63E1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3"/>
          <a:stretch>
            <a:fillRect/>
          </a:stretch>
        </p:blipFill>
        <p:spPr bwMode="auto">
          <a:xfrm>
            <a:off x="7236481" y="1740161"/>
            <a:ext cx="3104826" cy="21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8A9EBF6-E01D-8B10-118F-75804A24B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189" y="4472724"/>
            <a:ext cx="1137411" cy="113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FE378E-2C50-4CED-9843-579F8D1A11F8}"/>
              </a:ext>
            </a:extLst>
          </p:cNvPr>
          <p:cNvSpPr txBox="1"/>
          <p:nvPr/>
        </p:nvSpPr>
        <p:spPr>
          <a:xfrm>
            <a:off x="7116802" y="3915077"/>
            <a:ext cx="334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ub-iad.github.io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sd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-ai/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44A841-D89A-AFDD-EA57-B9310081119A}"/>
              </a:ext>
            </a:extLst>
          </p:cNvPr>
          <p:cNvSpPr txBox="1"/>
          <p:nvPr/>
        </p:nvSpPr>
        <p:spPr>
          <a:xfrm>
            <a:off x="851647" y="3918874"/>
            <a:ext cx="4725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systemdynamics.org</a:t>
            </a:r>
            <a:r>
              <a:rPr lang="en-US" dirty="0"/>
              <a:t>/ai-in-</a:t>
            </a:r>
            <a:r>
              <a:rPr lang="en-US" dirty="0" err="1"/>
              <a:t>sd</a:t>
            </a:r>
            <a:r>
              <a:rPr lang="en-US" dirty="0"/>
              <a:t>-education</a:t>
            </a:r>
          </a:p>
        </p:txBody>
      </p:sp>
      <p:pic>
        <p:nvPicPr>
          <p:cNvPr id="11" name="Picture 10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88859F1D-87CA-596B-912E-582E05CE30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775" y="4390704"/>
            <a:ext cx="1309046" cy="1309046"/>
          </a:xfrm>
          <a:prstGeom prst="rect">
            <a:avLst/>
          </a:prstGeom>
        </p:spPr>
      </p:pic>
      <p:pic>
        <p:nvPicPr>
          <p:cNvPr id="13" name="Picture 12" descr="A screenshot of a website&#10;&#10;AI-generated content may be incorrect.">
            <a:extLst>
              <a:ext uri="{FF2B5EF4-FFF2-40B4-BE49-F238E27FC236}">
                <a16:creationId xmlns:a16="http://schemas.microsoft.com/office/drawing/2014/main" id="{7705254D-8BFE-0D6B-54CA-502258B9E7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/>
          <a:stretch>
            <a:fillRect/>
          </a:stretch>
        </p:blipFill>
        <p:spPr>
          <a:xfrm>
            <a:off x="1657607" y="1796387"/>
            <a:ext cx="3113382" cy="20659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506FCA3-CB38-6B5B-40E2-2089C9094CD8}"/>
              </a:ext>
            </a:extLst>
          </p:cNvPr>
          <p:cNvSpPr txBox="1"/>
          <p:nvPr/>
        </p:nvSpPr>
        <p:spPr>
          <a:xfrm>
            <a:off x="1760983" y="1190983"/>
            <a:ext cx="2906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AI in SD Education Task Force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0FEF11-5C3C-746C-B81D-03162AE0470C}"/>
              </a:ext>
            </a:extLst>
          </p:cNvPr>
          <p:cNvSpPr txBox="1"/>
          <p:nvPr/>
        </p:nvSpPr>
        <p:spPr>
          <a:xfrm>
            <a:off x="7488249" y="1190983"/>
            <a:ext cx="260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sd</a:t>
            </a:r>
            <a:r>
              <a:rPr lang="en-US" dirty="0"/>
              <a:t>-ai Open Source Project</a:t>
            </a:r>
          </a:p>
        </p:txBody>
      </p:sp>
    </p:spTree>
    <p:extLst>
      <p:ext uri="{BB962C8B-B14F-4D97-AF65-F5344CB8AC3E}">
        <p14:creationId xmlns:p14="http://schemas.microsoft.com/office/powerpoint/2010/main" val="74798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F03DBF-6238-6CC6-42AC-070823D91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7436"/>
            <a:ext cx="6213049" cy="5207187"/>
          </a:xfrm>
        </p:spPr>
        <p:txBody>
          <a:bodyPr/>
          <a:lstStyle/>
          <a:p>
            <a:r>
              <a:rPr lang="en-US" dirty="0"/>
              <a:t>How might AI reshape your modeling workflow?</a:t>
            </a:r>
          </a:p>
          <a:p>
            <a:r>
              <a:rPr lang="en-US" dirty="0"/>
              <a:t>What are you excited for AI to be able to help you with?</a:t>
            </a:r>
          </a:p>
          <a:p>
            <a:r>
              <a:rPr lang="en-US" dirty="0"/>
              <a:t>What are your concerns about when integrating AI into your modeling process?</a:t>
            </a:r>
          </a:p>
          <a:p>
            <a:r>
              <a:rPr lang="en-US" dirty="0"/>
              <a:t>Do you think AI can help lower the barriers to entry to the SD field?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4F9D74-F83E-005B-9EF9-6DB521508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26D02B-B071-A788-B733-CC4D808CB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B4E545A-754F-E269-EFCF-221E3F941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568" y="937446"/>
            <a:ext cx="3283476" cy="4560384"/>
          </a:xfrm>
          <a:prstGeom prst="rect">
            <a:avLst/>
          </a:prstGeom>
        </p:spPr>
      </p:pic>
      <p:cxnSp>
        <p:nvCxnSpPr>
          <p:cNvPr id="7" name="Straight Arrow Connector 4">
            <a:extLst>
              <a:ext uri="{FF2B5EF4-FFF2-40B4-BE49-F238E27FC236}">
                <a16:creationId xmlns:a16="http://schemas.microsoft.com/office/drawing/2014/main" id="{199EA213-7E2C-5045-A545-C2F1D8D66E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72488" y="2353697"/>
            <a:ext cx="914400" cy="1588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5ED1F1D-6771-D8B9-6FAB-C1C20D56F490}"/>
              </a:ext>
            </a:extLst>
          </p:cNvPr>
          <p:cNvSpPr txBox="1"/>
          <p:nvPr/>
        </p:nvSpPr>
        <p:spPr>
          <a:xfrm>
            <a:off x="7147686" y="2353697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336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Raise hand to </a:t>
            </a:r>
          </a:p>
          <a:p>
            <a:r>
              <a:rPr lang="en-US" sz="1400" dirty="0">
                <a:solidFill>
                  <a:srgbClr val="00336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called on</a:t>
            </a:r>
          </a:p>
        </p:txBody>
      </p:sp>
    </p:spTree>
    <p:extLst>
      <p:ext uri="{BB962C8B-B14F-4D97-AF65-F5344CB8AC3E}">
        <p14:creationId xmlns:p14="http://schemas.microsoft.com/office/powerpoint/2010/main" val="3046316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857436"/>
            <a:ext cx="4437185" cy="5207187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</a:t>
            </a:r>
          </a:p>
          <a:p>
            <a:pPr marL="0" indent="0" algn="ctr">
              <a:buNone/>
            </a:pPr>
            <a:r>
              <a:rPr lang="en-US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support@iseesystems.com</a:t>
            </a:r>
            <a:endParaRPr lang="en-US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indent="0" algn="ctr">
              <a:buNone/>
            </a:pPr>
            <a:endParaRPr lang="en-US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indent="0" algn="ctr">
              <a:buNone/>
            </a:pPr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Billy Schoenberg </a:t>
            </a:r>
          </a:p>
          <a:p>
            <a:pPr marL="0" indent="0" algn="ctr">
              <a:buNone/>
            </a:pPr>
            <a:r>
              <a:rPr lang="en-US" sz="2000" spc="3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bschoenberg@iseesystems.com</a:t>
            </a:r>
            <a:endParaRPr lang="en-US" sz="2000" spc="3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0C684F-300D-F454-69EE-04F5459C4F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3"/>
          <a:stretch>
            <a:fillRect/>
          </a:stretch>
        </p:blipFill>
        <p:spPr bwMode="auto">
          <a:xfrm>
            <a:off x="7199740" y="3332847"/>
            <a:ext cx="3104826" cy="21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E825DDA-5FE6-4FB7-24D6-8ED5322FC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094" y="4927211"/>
            <a:ext cx="1137411" cy="113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37002-1126-0A57-651D-CE7FBF52F512}"/>
              </a:ext>
            </a:extLst>
          </p:cNvPr>
          <p:cNvSpPr txBox="1"/>
          <p:nvPr/>
        </p:nvSpPr>
        <p:spPr>
          <a:xfrm>
            <a:off x="7105335" y="5695290"/>
            <a:ext cx="334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ub-iad.github.io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sd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-ai/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F6BAC0-DA60-17E1-1E61-1B7D2DC059EF}"/>
              </a:ext>
            </a:extLst>
          </p:cNvPr>
          <p:cNvSpPr txBox="1"/>
          <p:nvPr/>
        </p:nvSpPr>
        <p:spPr>
          <a:xfrm>
            <a:off x="7105335" y="2870259"/>
            <a:ext cx="4725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systemdynamics.org</a:t>
            </a:r>
            <a:r>
              <a:rPr lang="en-US" dirty="0"/>
              <a:t>/ai-in-</a:t>
            </a:r>
            <a:r>
              <a:rPr lang="en-US" dirty="0" err="1"/>
              <a:t>sd</a:t>
            </a:r>
            <a:r>
              <a:rPr lang="en-US" dirty="0"/>
              <a:t>-education</a:t>
            </a:r>
          </a:p>
        </p:txBody>
      </p:sp>
      <p:pic>
        <p:nvPicPr>
          <p:cNvPr id="11" name="Picture 10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14987EBE-8685-E284-BEDC-1B079FDD50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827" y="1399004"/>
            <a:ext cx="1309046" cy="1309046"/>
          </a:xfrm>
          <a:prstGeom prst="rect">
            <a:avLst/>
          </a:prstGeom>
        </p:spPr>
      </p:pic>
      <p:pic>
        <p:nvPicPr>
          <p:cNvPr id="13" name="Picture 12" descr="A screenshot of a website&#10;&#10;AI-generated content may be incorrect.">
            <a:extLst>
              <a:ext uri="{FF2B5EF4-FFF2-40B4-BE49-F238E27FC236}">
                <a16:creationId xmlns:a16="http://schemas.microsoft.com/office/drawing/2014/main" id="{3E8C3EBB-A11F-2247-8104-93B30AB8A1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/>
          <a:stretch>
            <a:fillRect/>
          </a:stretch>
        </p:blipFill>
        <p:spPr>
          <a:xfrm>
            <a:off x="7199740" y="747772"/>
            <a:ext cx="3113382" cy="206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2D246-5A46-4C7E-813E-2CD1FF079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264" y="5172440"/>
            <a:ext cx="10901471" cy="975519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1F293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Thank you!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4B7B86-0009-972B-206A-99274BB1E1DF}"/>
              </a:ext>
            </a:extLst>
          </p:cNvPr>
          <p:cNvSpPr txBox="1"/>
          <p:nvPr/>
        </p:nvSpPr>
        <p:spPr>
          <a:xfrm>
            <a:off x="838200" y="6311900"/>
            <a:ext cx="5885329" cy="400110"/>
          </a:xfrm>
          <a:prstGeom prst="rect">
            <a:avLst/>
          </a:prstGeom>
          <a:solidFill>
            <a:srgbClr val="166BBF"/>
          </a:solidFill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isee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systems </a:t>
            </a:r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| (603) 448-4990 | www.iseesystems.com</a:t>
            </a:r>
          </a:p>
          <a:p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 Hanover St, Suite 8A | Lebanon, NH 03766 | USA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946DB86-987D-1892-006F-A090DC395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34"/>
            <a:ext cx="12192000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66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E60B67-19FC-4507-9E7B-981539747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683" y="5586002"/>
            <a:ext cx="10901471" cy="557888"/>
          </a:xfrm>
          <a:noFill/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Presented by Billy Schoenberg | </a:t>
            </a:r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Sept</a:t>
            </a:r>
            <a:r>
              <a:rPr lang="en-US" sz="20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17, 2025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2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5826A0-060E-F044-49DA-D2189A2EE5AE}"/>
              </a:ext>
            </a:extLst>
          </p:cNvPr>
          <p:cNvSpPr txBox="1"/>
          <p:nvPr/>
        </p:nvSpPr>
        <p:spPr>
          <a:xfrm>
            <a:off x="838200" y="6311900"/>
            <a:ext cx="5885329" cy="400110"/>
          </a:xfrm>
          <a:prstGeom prst="rect">
            <a:avLst/>
          </a:prstGeom>
          <a:solidFill>
            <a:srgbClr val="166BBF"/>
          </a:solidFill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isee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systems </a:t>
            </a:r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| (603) 448-4990 | www.iseesystems.com</a:t>
            </a:r>
          </a:p>
          <a:p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 Hanover St, Suite 8A | Lebanon, NH 03766 | USA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B4A1587-41E3-2FE8-46BC-AC93A3E70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34"/>
            <a:ext cx="12192000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67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E50CC-DB1C-4FCD-8179-D91DE0A35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Webinar mechanics</a:t>
            </a:r>
            <a:endParaRPr lang="en-US" dirty="0"/>
          </a:p>
        </p:txBody>
      </p:sp>
      <p:cxnSp>
        <p:nvCxnSpPr>
          <p:cNvPr id="4" name="Straight Arrow Connector 4">
            <a:extLst>
              <a:ext uri="{FF2B5EF4-FFF2-40B4-BE49-F238E27FC236}">
                <a16:creationId xmlns:a16="http://schemas.microsoft.com/office/drawing/2014/main" id="{C01BBF08-CA0E-4650-9CC2-1D144C1D6D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40568" y="1496447"/>
            <a:ext cx="914400" cy="1588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TextBox 9">
            <a:extLst>
              <a:ext uri="{FF2B5EF4-FFF2-40B4-BE49-F238E27FC236}">
                <a16:creationId xmlns:a16="http://schemas.microsoft.com/office/drawing/2014/main" id="{5C6FC4F6-370E-4ECA-B83E-34C77344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352" y="1074783"/>
            <a:ext cx="26476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1F29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Grab tab</a:t>
            </a: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Enables you to hide or display control panel and toggle between full-screen and window mode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C61A406D-3600-4C63-B0A6-49D8D6685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352" y="3587414"/>
            <a:ext cx="26476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1F29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</a:t>
            </a: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Submit your questions here at anytime during the Webinar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FFCD2FC2-EAA1-4322-8616-DB1C575F9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014" y="1950331"/>
            <a:ext cx="2647696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1F29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Audio setup</a:t>
            </a: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Allows you to test your audio</a:t>
            </a:r>
          </a:p>
          <a:p>
            <a:pPr>
              <a:defRPr/>
            </a:pPr>
            <a:endParaRPr lang="en-US" sz="1400" dirty="0">
              <a:solidFill>
                <a:srgbClr val="00336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Also make sure your volume is turned up and your speakers are not muted.</a:t>
            </a:r>
          </a:p>
        </p:txBody>
      </p:sp>
      <p:cxnSp>
        <p:nvCxnSpPr>
          <p:cNvPr id="8" name="Straight Arrow Connector 4">
            <a:extLst>
              <a:ext uri="{FF2B5EF4-FFF2-40B4-BE49-F238E27FC236}">
                <a16:creationId xmlns:a16="http://schemas.microsoft.com/office/drawing/2014/main" id="{04C68CC7-3CF4-4948-A001-A9FFED7B773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531830" y="2350975"/>
            <a:ext cx="971989" cy="0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Arrow Connector 6">
            <a:extLst>
              <a:ext uri="{FF2B5EF4-FFF2-40B4-BE49-F238E27FC236}">
                <a16:creationId xmlns:a16="http://schemas.microsoft.com/office/drawing/2014/main" id="{01597F5D-E922-4639-A44E-5BD338E701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50372" y="3977005"/>
            <a:ext cx="956441" cy="6776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9806671-5F62-4D99-A248-BA038A780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068" y="759538"/>
            <a:ext cx="2767013" cy="536400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EAB835-416E-4B4F-868B-6A8D482ED751}"/>
              </a:ext>
            </a:extLst>
          </p:cNvPr>
          <p:cNvSpPr/>
          <p:nvPr/>
        </p:nvSpPr>
        <p:spPr>
          <a:xfrm>
            <a:off x="7531830" y="6312159"/>
            <a:ext cx="2302635" cy="426210"/>
          </a:xfrm>
          <a:prstGeom prst="rect">
            <a:avLst/>
          </a:prstGeom>
          <a:solidFill>
            <a:srgbClr val="176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1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How to leverage AI in the modeling process</a:t>
            </a:r>
          </a:p>
          <a:p>
            <a:pPr lvl="1"/>
            <a:r>
              <a:rPr lang="en-US" dirty="0"/>
              <a:t>Type of models</a:t>
            </a:r>
          </a:p>
          <a:p>
            <a:pPr lvl="2"/>
            <a:r>
              <a:rPr lang="en-US" dirty="0"/>
              <a:t>Qualitative modeling</a:t>
            </a:r>
          </a:p>
          <a:p>
            <a:pPr lvl="2"/>
            <a:r>
              <a:rPr lang="en-US" dirty="0"/>
              <a:t>Quantitative modeling</a:t>
            </a:r>
          </a:p>
          <a:p>
            <a:pPr lvl="1"/>
            <a:r>
              <a:rPr lang="en-US" dirty="0"/>
              <a:t>Part of the process</a:t>
            </a:r>
          </a:p>
          <a:p>
            <a:pPr lvl="2"/>
            <a:r>
              <a:rPr lang="en-US" dirty="0"/>
              <a:t>Ideation</a:t>
            </a:r>
          </a:p>
          <a:p>
            <a:pPr lvl="2"/>
            <a:r>
              <a:rPr lang="en-US" dirty="0"/>
              <a:t>Building</a:t>
            </a:r>
          </a:p>
          <a:p>
            <a:pPr lvl="2"/>
            <a:r>
              <a:rPr lang="en-US" dirty="0"/>
              <a:t>Fixing/Debugging</a:t>
            </a:r>
          </a:p>
          <a:p>
            <a:pPr lvl="2"/>
            <a:r>
              <a:rPr lang="en-US" dirty="0"/>
              <a:t>Understanding</a:t>
            </a:r>
          </a:p>
          <a:p>
            <a:pPr lvl="2"/>
            <a:r>
              <a:rPr lang="en-US" dirty="0"/>
              <a:t>Policy Analysis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Group Discussion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Questions and Answers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Topics</a:t>
            </a:r>
          </a:p>
        </p:txBody>
      </p:sp>
    </p:spTree>
    <p:extLst>
      <p:ext uri="{BB962C8B-B14F-4D97-AF65-F5344CB8AC3E}">
        <p14:creationId xmlns:p14="http://schemas.microsoft.com/office/powerpoint/2010/main" val="1181092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01C26FF-2D2C-D446-B4FD-34EA8A5161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Draw the reference mode</a:t>
            </a:r>
          </a:p>
          <a:p>
            <a:r>
              <a:rPr lang="en-US" dirty="0"/>
              <a:t>Develop a dynamic hypothesis</a:t>
            </a:r>
          </a:p>
          <a:p>
            <a:r>
              <a:rPr lang="en-US" dirty="0"/>
              <a:t>Build a stock and flow model</a:t>
            </a:r>
          </a:p>
          <a:p>
            <a:r>
              <a:rPr lang="en-US" dirty="0"/>
              <a:t>Verify the model, esp. against the reference mode</a:t>
            </a:r>
          </a:p>
          <a:p>
            <a:r>
              <a:rPr lang="en-US" dirty="0"/>
              <a:t>Analyze the model</a:t>
            </a:r>
          </a:p>
          <a:p>
            <a:r>
              <a:rPr lang="en-US" dirty="0"/>
              <a:t>Perform policy experiments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E7D8C2-10A8-DF42-9910-788C6882F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99E80E7-4E58-DC4F-85EC-C10C21227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modeling process</a:t>
            </a:r>
          </a:p>
        </p:txBody>
      </p:sp>
    </p:spTree>
    <p:extLst>
      <p:ext uri="{BB962C8B-B14F-4D97-AF65-F5344CB8AC3E}">
        <p14:creationId xmlns:p14="http://schemas.microsoft.com/office/powerpoint/2010/main" val="4209636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2A67D2-44AF-CD98-14AB-335A19ED7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Qualitative</a:t>
            </a:r>
          </a:p>
          <a:p>
            <a:r>
              <a:rPr lang="en-US" dirty="0"/>
              <a:t>Quantitative</a:t>
            </a:r>
          </a:p>
          <a:p>
            <a:r>
              <a:rPr lang="en-US" dirty="0"/>
              <a:t>Seldon</a:t>
            </a:r>
          </a:p>
          <a:p>
            <a:endParaRPr lang="en-US" dirty="0"/>
          </a:p>
          <a:p>
            <a:r>
              <a:rPr lang="en-US" dirty="0"/>
              <a:t>Meaning of</a:t>
            </a:r>
          </a:p>
          <a:p>
            <a:pPr lvl="1"/>
            <a:r>
              <a:rPr lang="en-US" dirty="0"/>
              <a:t>-Mentor</a:t>
            </a:r>
          </a:p>
          <a:p>
            <a:pPr lvl="1"/>
            <a:r>
              <a:rPr lang="en-US" dirty="0"/>
              <a:t>-Experimental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16011-A968-6EE9-43DC-04F49D206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D2F99F-A1D5-C117-4285-6B2366364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“gang” of assistants we’ll be using today</a:t>
            </a:r>
          </a:p>
        </p:txBody>
      </p:sp>
    </p:spTree>
    <p:extLst>
      <p:ext uri="{BB962C8B-B14F-4D97-AF65-F5344CB8AC3E}">
        <p14:creationId xmlns:p14="http://schemas.microsoft.com/office/powerpoint/2010/main" val="6137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842E66-71A9-25CA-1DC4-8C87F2B13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Techniques to leverage: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the AI to help refine a strong problem statement</a:t>
            </a:r>
          </a:p>
          <a:p>
            <a:pPr lvl="1"/>
            <a:r>
              <a:rPr lang="en-US" dirty="0"/>
              <a:t>I'd like a two sentence problem statement. I want to develop a model about the causes of the American revolution.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the AI to generate context that can be validated and then inserted into the later stages of model construction as background knowledge</a:t>
            </a:r>
          </a:p>
          <a:p>
            <a:pPr lvl="1"/>
            <a:r>
              <a:rPr lang="en-US" dirty="0"/>
              <a:t>Give me a bulleted list of concepts and relationships that I should include in my model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Be specific about your audience, and the complexity of the intended result</a:t>
            </a:r>
          </a:p>
          <a:p>
            <a:pPr lvl="1"/>
            <a:r>
              <a:rPr lang="en-US" dirty="0"/>
              <a:t>Give me an explanation meant for a high school student about the causes of the American revolution.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1F6AC3-691C-FA55-CAFB-D7251F405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DDAF51-357F-39DC-ED89-541CD5C7F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a dynamic hypothesis using AI</a:t>
            </a:r>
          </a:p>
        </p:txBody>
      </p:sp>
    </p:spTree>
    <p:extLst>
      <p:ext uri="{BB962C8B-B14F-4D97-AF65-F5344CB8AC3E}">
        <p14:creationId xmlns:p14="http://schemas.microsoft.com/office/powerpoint/2010/main" val="1728840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96DBB-B5FA-B013-553A-57453BDB3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ABA62A-E3D1-BB58-6945-D15EE8F2B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Techniques to leverage (in addition to those already shown!)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the AI to break the modeling down into smaller tasks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the AI to suggest prompts to use to build the model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Give me two steps that I can use to build a system dynamics model of the problem statement. Each step should add to the scope to the model and result in a running model. For each step give me a two sentence prompt I can give to an AI to build me that part of the model.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C82662-34F4-2210-59D4-414AA0BB4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B210CD-BF24-AC33-76FF-527E09BAC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AI to help with Ideation</a:t>
            </a:r>
          </a:p>
        </p:txBody>
      </p:sp>
    </p:spTree>
    <p:extLst>
      <p:ext uri="{BB962C8B-B14F-4D97-AF65-F5344CB8AC3E}">
        <p14:creationId xmlns:p14="http://schemas.microsoft.com/office/powerpoint/2010/main" val="577808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F1E6B-5ADF-B53B-2ADC-07E584C35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C716A7-B6E4-B50F-F7E1-AE1CB84C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Always run the model after the AI has returned any model content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Read the explanation of how the model was constructed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Check for…</a:t>
            </a:r>
          </a:p>
          <a:p>
            <a:pPr lvl="1"/>
            <a:r>
              <a:rPr lang="en-US" dirty="0"/>
              <a:t>Negative stocks when there shouldn’t be</a:t>
            </a:r>
          </a:p>
          <a:p>
            <a:pPr lvl="1"/>
            <a:r>
              <a:rPr lang="en-US" dirty="0"/>
              <a:t>Graphical function form</a:t>
            </a:r>
          </a:p>
          <a:p>
            <a:pPr lvl="1"/>
            <a:r>
              <a:rPr lang="en-US" dirty="0"/>
              <a:t>Equations with embedded constants</a:t>
            </a:r>
          </a:p>
          <a:p>
            <a:pPr lvl="1"/>
            <a:endParaRPr lang="en-US" dirty="0"/>
          </a:p>
          <a:p>
            <a:r>
              <a:rPr lang="en-US" dirty="0"/>
              <a:t>Prevent “stock” from going negative by “taking action related to an outflow”.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9C151A-6DB9-D05E-367A-A778237ED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9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97FA1C-7B11-C491-7A3E-99CC26874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AI to help fix a model</a:t>
            </a:r>
          </a:p>
        </p:txBody>
      </p:sp>
    </p:spTree>
    <p:extLst>
      <p:ext uri="{BB962C8B-B14F-4D97-AF65-F5344CB8AC3E}">
        <p14:creationId xmlns:p14="http://schemas.microsoft.com/office/powerpoint/2010/main" val="1729032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8303</TotalTime>
  <Words>865</Words>
  <Application>Microsoft Macintosh PowerPoint</Application>
  <PresentationFormat>Widescreen</PresentationFormat>
  <Paragraphs>129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Open Sans</vt:lpstr>
      <vt:lpstr>Open Sans Light</vt:lpstr>
      <vt:lpstr>Office Theme</vt:lpstr>
      <vt:lpstr>PowerPoint Presentation</vt:lpstr>
      <vt:lpstr>PowerPoint Presentation</vt:lpstr>
      <vt:lpstr>Webinar mechanics</vt:lpstr>
      <vt:lpstr>Today’s Topics</vt:lpstr>
      <vt:lpstr>The modeling process</vt:lpstr>
      <vt:lpstr>The “gang” of assistants we’ll be using today</vt:lpstr>
      <vt:lpstr>Developing a dynamic hypothesis using AI</vt:lpstr>
      <vt:lpstr>Using AI to help with Ideation</vt:lpstr>
      <vt:lpstr>Using AI to help fix a model</vt:lpstr>
      <vt:lpstr>Leveraging AI for understanding feedback</vt:lpstr>
      <vt:lpstr>Critiquing models using AI</vt:lpstr>
      <vt:lpstr>Policy ideation using AI</vt:lpstr>
      <vt:lpstr>Useful Resources…</vt:lpstr>
      <vt:lpstr>Discussion</vt:lpstr>
      <vt:lpstr>Questions?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Tabor Chichakly</dc:creator>
  <cp:lastModifiedBy>Billy Schoenberg</cp:lastModifiedBy>
  <cp:revision>227</cp:revision>
  <dcterms:created xsi:type="dcterms:W3CDTF">2017-08-02T19:56:21Z</dcterms:created>
  <dcterms:modified xsi:type="dcterms:W3CDTF">2025-09-17T15:19:23Z</dcterms:modified>
</cp:coreProperties>
</file>