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71" r:id="rId3"/>
    <p:sldId id="352" r:id="rId4"/>
    <p:sldId id="263" r:id="rId5"/>
    <p:sldId id="268" r:id="rId6"/>
    <p:sldId id="270" r:id="rId7"/>
    <p:sldId id="353" r:id="rId8"/>
    <p:sldId id="266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20BC"/>
    <a:srgbClr val="003366"/>
    <a:srgbClr val="1F2933"/>
    <a:srgbClr val="FFFA00"/>
    <a:srgbClr val="176BBF"/>
    <a:srgbClr val="166BBF"/>
    <a:srgbClr val="2AB700"/>
    <a:srgbClr val="83CE01"/>
    <a:srgbClr val="361D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04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480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ABA84-F9E3-7F4E-9DBB-41BA60B66594}" type="datetimeFigureOut">
              <a:rPr lang="en-US" smtClean="0"/>
              <a:t>10/8/24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7F62C-F9FC-D845-901A-08AF311C6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79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F2AC3-C415-4952-A2DA-DC24E7AA6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D55655-1C8F-4CBD-B7D8-09F6F702E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74337-3AC7-4F41-A7B1-D0A1F6AB5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D2FB4-A807-4DE4-B7E1-BFFD074FF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647" y="635634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3A553A72-1B92-4E37-AE31-ED20886488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916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916A3-4A88-48B0-84BF-AE4624236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7436"/>
            <a:ext cx="10515600" cy="5207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solidFill>
                  <a:srgbClr val="003366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>
              <a:defRPr sz="2400" b="0" i="0">
                <a:solidFill>
                  <a:srgbClr val="003366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>
              <a:defRPr sz="2400" b="0" i="0">
                <a:solidFill>
                  <a:srgbClr val="003366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>
              <a:defRPr sz="2400" b="0" i="0">
                <a:solidFill>
                  <a:srgbClr val="003366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>
              <a:defRPr sz="2400" b="0" i="0">
                <a:solidFill>
                  <a:srgbClr val="003366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2B015-A419-4E19-9906-9EA09F58A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73BFB-703C-44F4-B0D2-F73B8377D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3A553A72-1B92-4E37-AE31-ED20886488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BFD0C22-ACF3-4349-8B9E-4F7126F4B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119631"/>
            <a:ext cx="10502153" cy="414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7895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ED448-45CC-49DE-A5AE-3AE081468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2838"/>
            <a:ext cx="10515600" cy="2852737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CF055-012B-4931-9597-6BA76BB10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055269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36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537BC-2850-4F51-93FE-9D8F69300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3C69E-B6EB-4D15-B523-AE020A98A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3A553A72-1B92-4E37-AE31-ED2088648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9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6389B-9E8B-489A-928A-4FBC043AE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1647" y="949324"/>
            <a:ext cx="5181600" cy="4994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145C6F-BB7B-472D-B21C-9D2BDBD46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949325"/>
            <a:ext cx="5181600" cy="49942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FD09F-DA3F-447F-808C-F19382DAA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BFD0C22-ACF3-4349-8B9E-4F7126F4B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119631"/>
            <a:ext cx="10502153" cy="414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133C69E-B6EB-4D15-B523-AE020A98A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3A553A72-1B92-4E37-AE31-ED2088648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7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045017-4F76-429A-BFE7-6FF9B1A8A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BFD0C22-ACF3-4349-8B9E-4F7126F4B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119631"/>
            <a:ext cx="10502153" cy="414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133C69E-B6EB-4D15-B523-AE020A98A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3A553A72-1B92-4E37-AE31-ED2088648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6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06A212-16A5-4009-9EEC-935B7C4D2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3C69E-B6EB-4D15-B523-AE020A98A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3A553A72-1B92-4E37-AE31-ED2088648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76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42298-1798-4A8F-B02A-ECDF39060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55C38-E90B-48F9-BE58-11764CFBD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F20EA-8F6D-430E-A0B5-370BFDE129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8A11AE-F5CB-4F6B-8E60-238E4A87F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33C69E-B6EB-4D15-B523-AE020A98A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3A553A72-1B92-4E37-AE31-ED2088648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5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C76CB-6FA1-4CB4-9C5A-A3A682356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3D82B0-C43F-4B31-82C6-2DFC4A888E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5A6A9-1DDA-41C0-91B2-E1CBEDDC8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0C94E6-3A80-49EF-8FC6-BF52EE781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33C69E-B6EB-4D15-B523-AE020A98A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3A553A72-1B92-4E37-AE31-ED2088648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3657F0-2DB3-4F4B-BA26-C339200BFE1B}"/>
              </a:ext>
            </a:extLst>
          </p:cNvPr>
          <p:cNvSpPr/>
          <p:nvPr userDrawn="1"/>
        </p:nvSpPr>
        <p:spPr>
          <a:xfrm>
            <a:off x="0" y="-1566"/>
            <a:ext cx="12192000" cy="681037"/>
          </a:xfrm>
          <a:prstGeom prst="rect">
            <a:avLst/>
          </a:prstGeom>
          <a:solidFill>
            <a:srgbClr val="176B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A37743-B512-47BC-8790-F551DBA6599B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176B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BFD0C22-ACF3-4349-8B9E-4F7126F4B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119631"/>
            <a:ext cx="10502153" cy="414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006B33F-5789-4132-8939-BB264EA17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867685"/>
            <a:ext cx="10515600" cy="5172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69249AB-87F0-43B2-869D-3F1B2D019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22690342-9826-46C7-A54C-3F66F52C33C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011665" y="6290490"/>
            <a:ext cx="1342135" cy="442929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82D2FB4-A807-4DE4-B7E1-BFFD074FF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647" y="635634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3A553A72-1B92-4E37-AE31-ED20886488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83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bg1"/>
          </a:solidFill>
          <a:latin typeface="Open Sans Light" charset="0"/>
          <a:ea typeface="Open Sans Light" charset="0"/>
          <a:cs typeface="Open Sans Light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rgbClr val="003366"/>
          </a:solidFill>
          <a:latin typeface="Open Sans Light" charset="0"/>
          <a:ea typeface="Open Sans Light" charset="0"/>
          <a:cs typeface="Open Sans Light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3366"/>
          </a:solidFill>
          <a:latin typeface="Open Sans Light" charset="0"/>
          <a:ea typeface="Open Sans Light" charset="0"/>
          <a:cs typeface="Open Sans Light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3366"/>
          </a:solidFill>
          <a:latin typeface="Open Sans Light" charset="0"/>
          <a:ea typeface="Open Sans Light" charset="0"/>
          <a:cs typeface="Open Sans Light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3366"/>
          </a:solidFill>
          <a:latin typeface="Open Sans Light" charset="0"/>
          <a:ea typeface="Open Sans Light" charset="0"/>
          <a:cs typeface="Open Sans Light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3366"/>
          </a:solidFill>
          <a:latin typeface="Open Sans Light" charset="0"/>
          <a:ea typeface="Open Sans Light" charset="0"/>
          <a:cs typeface="Open Sans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AE60B67-19FC-4507-9E7B-981539747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683" y="5586002"/>
            <a:ext cx="10901471" cy="557888"/>
          </a:xfrm>
          <a:noFill/>
        </p:spPr>
        <p:txBody>
          <a:bodyPr>
            <a:noAutofit/>
          </a:bodyPr>
          <a:lstStyle/>
          <a:p>
            <a:r>
              <a:rPr lang="en-US" sz="2000" dirty="0"/>
              <a:t>the presentation will begin shortly…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3A72-1B92-4E37-AE31-ED20886488C7}" type="slidenum">
              <a:rPr lang="en-US" smtClean="0"/>
              <a:t>1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6DA2F4-8E62-487C-9626-0498DE4D6CB5}"/>
              </a:ext>
            </a:extLst>
          </p:cNvPr>
          <p:cNvSpPr txBox="1"/>
          <p:nvPr/>
        </p:nvSpPr>
        <p:spPr>
          <a:xfrm>
            <a:off x="838200" y="6311900"/>
            <a:ext cx="5885329" cy="400110"/>
          </a:xfrm>
          <a:prstGeom prst="rect">
            <a:avLst/>
          </a:prstGeom>
          <a:solidFill>
            <a:srgbClr val="166BBF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isee</a:t>
            </a:r>
            <a:r>
              <a:rPr lang="en-US" sz="1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systems </a:t>
            </a:r>
            <a:r>
              <a:rPr lang="en-US" sz="10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inc</a:t>
            </a:r>
            <a:r>
              <a:rPr lang="en-US" sz="1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| (603) 448-4990 | www.iseesystems.com</a:t>
            </a:r>
          </a:p>
          <a:p>
            <a:r>
              <a:rPr lang="en-US" sz="1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Wheelock Office Park | 31 Old Etna Rd, Suite 7N | Lebanon, NH 03766 | US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F9F8B1-0D78-1648-9925-89BD00965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6239" y="740416"/>
            <a:ext cx="8259521" cy="484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1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80965-0681-36FD-E987-E8B14C45B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CB76590-F9A4-F94C-10EF-B28FF8A43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683" y="5586002"/>
            <a:ext cx="10901471" cy="557888"/>
          </a:xfrm>
          <a:noFill/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0033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Presented by Billy Schoenberg | </a:t>
            </a: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October 16</a:t>
            </a:r>
            <a:r>
              <a:rPr lang="en-US" sz="2000" dirty="0">
                <a:solidFill>
                  <a:srgbClr val="0033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C45B5-E182-72B4-66A5-7286BFF2E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3A72-1B92-4E37-AE31-ED20886488C7}" type="slidenum">
              <a:rPr lang="en-US" smtClean="0"/>
              <a:t>2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06BD21-8CEC-558F-7D3A-901AFBBA37B6}"/>
              </a:ext>
            </a:extLst>
          </p:cNvPr>
          <p:cNvSpPr txBox="1"/>
          <p:nvPr/>
        </p:nvSpPr>
        <p:spPr>
          <a:xfrm>
            <a:off x="838200" y="6311900"/>
            <a:ext cx="5885329" cy="400110"/>
          </a:xfrm>
          <a:prstGeom prst="rect">
            <a:avLst/>
          </a:prstGeom>
          <a:solidFill>
            <a:srgbClr val="166BBF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isee</a:t>
            </a:r>
            <a:r>
              <a:rPr lang="en-US" sz="1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systems </a:t>
            </a:r>
            <a:r>
              <a:rPr lang="en-US" sz="10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inc</a:t>
            </a:r>
            <a:r>
              <a:rPr lang="en-US" sz="1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| (603) 448-4990 | www.iseesystems.com</a:t>
            </a:r>
          </a:p>
          <a:p>
            <a:r>
              <a:rPr lang="en-US" sz="1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Wheelock Office Park | 31 Old Etna Rd, Suite 7N | Lebanon, NH 03766 | US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643112-51A9-5636-C471-6105FE4E0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6239" y="740416"/>
            <a:ext cx="8259521" cy="484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01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E50CC-DB1C-4FCD-8179-D91DE0A35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Webinar mechanics</a:t>
            </a:r>
            <a:endParaRPr lang="en-US" dirty="0"/>
          </a:p>
        </p:txBody>
      </p:sp>
      <p:cxnSp>
        <p:nvCxnSpPr>
          <p:cNvPr id="4" name="Straight Arrow Connector 4">
            <a:extLst>
              <a:ext uri="{FF2B5EF4-FFF2-40B4-BE49-F238E27FC236}">
                <a16:creationId xmlns:a16="http://schemas.microsoft.com/office/drawing/2014/main" id="{C01BBF08-CA0E-4650-9CC2-1D144C1D6D1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40568" y="1496447"/>
            <a:ext cx="914400" cy="1588"/>
          </a:xfrm>
          <a:prstGeom prst="straightConnector1">
            <a:avLst/>
          </a:prstGeom>
          <a:noFill/>
          <a:ln w="25400" cap="sq" algn="ctr">
            <a:solidFill>
              <a:srgbClr val="FF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9">
            <a:extLst>
              <a:ext uri="{FF2B5EF4-FFF2-40B4-BE49-F238E27FC236}">
                <a16:creationId xmlns:a16="http://schemas.microsoft.com/office/drawing/2014/main" id="{5C6FC4F6-370E-4ECA-B83E-34C773446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352" y="1074783"/>
            <a:ext cx="26476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1F29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Grab tab</a:t>
            </a:r>
          </a:p>
          <a:p>
            <a:pPr>
              <a:defRPr/>
            </a:pPr>
            <a:r>
              <a:rPr lang="en-US" sz="1400" dirty="0">
                <a:solidFill>
                  <a:srgbClr val="0033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Enables you to hide or display control panel and toggle between full-screen and window mode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C61A406D-3600-4C63-B0A6-49D8D6685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352" y="3587414"/>
            <a:ext cx="26476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1F29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</a:t>
            </a:r>
          </a:p>
          <a:p>
            <a:pPr>
              <a:defRPr/>
            </a:pPr>
            <a:r>
              <a:rPr lang="en-US" sz="1400" dirty="0">
                <a:solidFill>
                  <a:srgbClr val="0033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Submit your questions here at anytime during the Webinar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FFCD2FC2-EAA1-4322-8616-DB1C575F9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014" y="1950331"/>
            <a:ext cx="2647696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1F29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Audio setup</a:t>
            </a:r>
          </a:p>
          <a:p>
            <a:pPr>
              <a:defRPr/>
            </a:pPr>
            <a:r>
              <a:rPr lang="en-US" sz="1400" dirty="0">
                <a:solidFill>
                  <a:srgbClr val="0033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Allows you to test your audio</a:t>
            </a:r>
          </a:p>
          <a:p>
            <a:pPr>
              <a:defRPr/>
            </a:pPr>
            <a:endParaRPr lang="en-US" sz="1400" dirty="0">
              <a:solidFill>
                <a:srgbClr val="003366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0033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Also make sure your volume is turned up and your speakers are not muted.</a:t>
            </a:r>
          </a:p>
        </p:txBody>
      </p:sp>
      <p:cxnSp>
        <p:nvCxnSpPr>
          <p:cNvPr id="8" name="Straight Arrow Connector 4">
            <a:extLst>
              <a:ext uri="{FF2B5EF4-FFF2-40B4-BE49-F238E27FC236}">
                <a16:creationId xmlns:a16="http://schemas.microsoft.com/office/drawing/2014/main" id="{04C68CC7-3CF4-4948-A001-A9FFED7B773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531830" y="2350975"/>
            <a:ext cx="971989" cy="0"/>
          </a:xfrm>
          <a:prstGeom prst="straightConnector1">
            <a:avLst/>
          </a:prstGeom>
          <a:noFill/>
          <a:ln w="25400" cap="sq" algn="ctr">
            <a:solidFill>
              <a:srgbClr val="FF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6">
            <a:extLst>
              <a:ext uri="{FF2B5EF4-FFF2-40B4-BE49-F238E27FC236}">
                <a16:creationId xmlns:a16="http://schemas.microsoft.com/office/drawing/2014/main" id="{01597F5D-E922-4639-A44E-5BD338E701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50372" y="3977005"/>
            <a:ext cx="956441" cy="6776"/>
          </a:xfrm>
          <a:prstGeom prst="straightConnector1">
            <a:avLst/>
          </a:prstGeom>
          <a:noFill/>
          <a:ln w="25400" cap="sq" algn="ctr">
            <a:solidFill>
              <a:srgbClr val="FF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9806671-5F62-4D99-A248-BA038A780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068" y="759538"/>
            <a:ext cx="2767013" cy="53640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4EAB835-416E-4B4F-868B-6A8D482ED751}"/>
              </a:ext>
            </a:extLst>
          </p:cNvPr>
          <p:cNvSpPr/>
          <p:nvPr/>
        </p:nvSpPr>
        <p:spPr>
          <a:xfrm>
            <a:off x="7531830" y="6312159"/>
            <a:ext cx="2302635" cy="426210"/>
          </a:xfrm>
          <a:prstGeom prst="rect">
            <a:avLst/>
          </a:prstGeom>
          <a:solidFill>
            <a:srgbClr val="176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1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1. What is LTM?  What is it for?  How does it help with model validation?</a:t>
            </a:r>
          </a:p>
          <a:p>
            <a:r>
              <a:rPr lang="en-US" dirty="0"/>
              <a:t>2. Feedback Loop Analysis and Narrative Building with Loops That Matter</a:t>
            </a:r>
          </a:p>
          <a:p>
            <a:pPr lvl="1"/>
            <a:r>
              <a:rPr lang="en-US" dirty="0"/>
              <a:t>Identification of loop dominance</a:t>
            </a:r>
          </a:p>
          <a:p>
            <a:pPr lvl="1"/>
            <a:r>
              <a:rPr lang="en-US" dirty="0"/>
              <a:t>Shifts in loop dominance</a:t>
            </a:r>
          </a:p>
          <a:p>
            <a:pPr lvl="1"/>
            <a:r>
              <a:rPr lang="en-US" dirty="0"/>
              <a:t>Stitching this information together into a story</a:t>
            </a:r>
          </a:p>
          <a:p>
            <a:r>
              <a:rPr lang="en-US" dirty="0"/>
              <a:t>3. Identifying Leverage Points for Systems Change with Loops That Matter</a:t>
            </a:r>
          </a:p>
          <a:p>
            <a:pPr lvl="1"/>
            <a:r>
              <a:rPr lang="en-US" dirty="0"/>
              <a:t>Identification of high-leverage loops for intervention</a:t>
            </a:r>
          </a:p>
          <a:p>
            <a:pPr lvl="1"/>
            <a:r>
              <a:rPr lang="en-US" dirty="0"/>
              <a:t>Finding high-leverage intervention points</a:t>
            </a:r>
          </a:p>
          <a:p>
            <a:pPr lvl="1"/>
            <a:r>
              <a:rPr lang="en-US" dirty="0"/>
              <a:t>Doing the policy analysis</a:t>
            </a:r>
          </a:p>
          <a:p>
            <a:r>
              <a:rPr lang="en-US" dirty="0"/>
              <a:t>4. Q&amp;A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3A72-1B92-4E37-AE31-ED20886488C7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Topics</a:t>
            </a:r>
          </a:p>
        </p:txBody>
      </p:sp>
    </p:spTree>
    <p:extLst>
      <p:ext uri="{BB962C8B-B14F-4D97-AF65-F5344CB8AC3E}">
        <p14:creationId xmlns:p14="http://schemas.microsoft.com/office/powerpoint/2010/main" val="118109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1C26FF-2D2C-D446-B4FD-34EA8A516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LTM is an automated tool for doing “formal loop dominance analysis” (Duggan &amp; Oliva, 2013)</a:t>
            </a:r>
          </a:p>
          <a:p>
            <a:r>
              <a:rPr lang="en-US" dirty="0"/>
              <a:t>It tells us which feedback loops are most important for determining our model’s behavior</a:t>
            </a:r>
          </a:p>
          <a:p>
            <a:pPr lvl="1"/>
            <a:r>
              <a:rPr lang="en-US" dirty="0"/>
              <a:t>Produces a feedback loop dominance profile which is an ordered progression of shifts in feedback loop dominance</a:t>
            </a:r>
          </a:p>
          <a:p>
            <a:r>
              <a:rPr lang="en-US" dirty="0"/>
              <a:t>It allows us to build tools which:</a:t>
            </a:r>
          </a:p>
          <a:p>
            <a:pPr lvl="1"/>
            <a:r>
              <a:rPr lang="en-US" dirty="0"/>
              <a:t>Algorithmically simplify </a:t>
            </a:r>
            <a:r>
              <a:rPr lang="en-US"/>
              <a:t>model presentation</a:t>
            </a:r>
            <a:endParaRPr lang="en-US" dirty="0"/>
          </a:p>
          <a:p>
            <a:pPr lvl="1"/>
            <a:r>
              <a:rPr lang="en-US" dirty="0"/>
              <a:t>Animate the causal links in a model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E7D8C2-10A8-DF42-9910-788C6882F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3A72-1B92-4E37-AE31-ED20886488C7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99E80E7-4E58-DC4F-85EC-C10C21227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LTM?</a:t>
            </a:r>
          </a:p>
        </p:txBody>
      </p:sp>
    </p:spTree>
    <p:extLst>
      <p:ext uri="{BB962C8B-B14F-4D97-AF65-F5344CB8AC3E}">
        <p14:creationId xmlns:p14="http://schemas.microsoft.com/office/powerpoint/2010/main" val="420963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6D9E82-1D07-8847-A38C-062338A9D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This is the work that Stella is doing for you to make the animated SFD and CLDs</a:t>
            </a:r>
          </a:p>
          <a:p>
            <a:r>
              <a:rPr lang="en-US" dirty="0"/>
              <a:t>Link Score: Measures contribution and polarity of a link (the effect of an independent variable on a dependent variable)</a:t>
            </a:r>
          </a:p>
          <a:p>
            <a:pPr lvl="1"/>
            <a:r>
              <a:rPr lang="en-US" dirty="0"/>
              <a:t>Tracks the concept of the link gain </a:t>
            </a:r>
          </a:p>
          <a:p>
            <a:r>
              <a:rPr lang="en-US" dirty="0"/>
              <a:t>Loop Score: Measures the contribution and polarity of a loop (the effect of a loop on the changes in stock behavior of the model or feedback loopset)</a:t>
            </a:r>
          </a:p>
          <a:p>
            <a:r>
              <a:rPr lang="en-US" dirty="0"/>
              <a:t>Relative Loop Score: The normalized loop score across all loops in the model or feedback loop set. 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8890C5-0EEC-B045-A997-844D9772E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3A72-1B92-4E37-AE31-ED20886488C7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38C852-2D75-C048-9A88-963C07955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395" y="136516"/>
            <a:ext cx="10797209" cy="414754"/>
          </a:xfrm>
        </p:spPr>
        <p:txBody>
          <a:bodyPr/>
          <a:lstStyle/>
          <a:p>
            <a:r>
              <a:rPr lang="en-US" dirty="0"/>
              <a:t>So how does LTM work from a mathematical perspective?</a:t>
            </a:r>
          </a:p>
        </p:txBody>
      </p:sp>
    </p:spTree>
    <p:extLst>
      <p:ext uri="{BB962C8B-B14F-4D97-AF65-F5344CB8AC3E}">
        <p14:creationId xmlns:p14="http://schemas.microsoft.com/office/powerpoint/2010/main" val="391883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728B7-8108-EFE1-30B2-1C41920E0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 to Stella!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659CE-BCD6-EC65-15B4-F951E44D65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C27E7-DA02-124B-51B1-F30D848C5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3A72-1B92-4E37-AE31-ED20886488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97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Support</a:t>
            </a:r>
          </a:p>
          <a:p>
            <a:pPr marL="0" indent="0" algn="ctr">
              <a:buNone/>
            </a:pP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support@iseesystems.com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 algn="ctr">
              <a:buNone/>
            </a:pP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Billy Schoenberg </a:t>
            </a:r>
          </a:p>
          <a:p>
            <a:pPr marL="0" indent="0" algn="ctr">
              <a:buNone/>
            </a:pPr>
            <a:r>
              <a:rPr lang="en-US" sz="2000" spc="3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bschoenberg@iseesystems.com</a:t>
            </a:r>
            <a:endParaRPr lang="en-US" sz="2000" spc="3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3A72-1B92-4E37-AE31-ED20886488C7}" type="slidenum">
              <a:rPr lang="en-US" smtClean="0"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2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2D246-5A46-4C7E-813E-2CD1FF079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264" y="5586002"/>
            <a:ext cx="10901471" cy="572567"/>
          </a:xfrm>
          <a:noFill/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1F2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Thank you!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3A72-1B92-4E37-AE31-ED20886488C7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6DA2F4-8E62-487C-9626-0498DE4D6CB5}"/>
              </a:ext>
            </a:extLst>
          </p:cNvPr>
          <p:cNvSpPr txBox="1"/>
          <p:nvPr/>
        </p:nvSpPr>
        <p:spPr>
          <a:xfrm>
            <a:off x="838200" y="6311900"/>
            <a:ext cx="5885329" cy="400110"/>
          </a:xfrm>
          <a:prstGeom prst="rect">
            <a:avLst/>
          </a:prstGeom>
          <a:solidFill>
            <a:srgbClr val="166BBF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isee</a:t>
            </a:r>
            <a:r>
              <a:rPr lang="en-US" sz="1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systems </a:t>
            </a:r>
            <a:r>
              <a:rPr lang="en-US" sz="10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inc</a:t>
            </a:r>
            <a:r>
              <a:rPr lang="en-US" sz="1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| (603) 448-4990 | www.iseesystems.com</a:t>
            </a:r>
          </a:p>
          <a:p>
            <a:r>
              <a:rPr lang="en-US" sz="1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Wheelock Office Park | 31 Old Etna Rd, Suite 7N | Lebanon, NH 03766 | 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408C49-A289-2078-E464-8ADAD6705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6239" y="740416"/>
            <a:ext cx="8259521" cy="484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68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6458</TotalTime>
  <Words>451</Words>
  <Application>Microsoft Macintosh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Open Sans</vt:lpstr>
      <vt:lpstr>Open Sans Light</vt:lpstr>
      <vt:lpstr>Office Theme</vt:lpstr>
      <vt:lpstr>PowerPoint Presentation</vt:lpstr>
      <vt:lpstr>PowerPoint Presentation</vt:lpstr>
      <vt:lpstr>Webinar mechanics</vt:lpstr>
      <vt:lpstr>Today’s Topics</vt:lpstr>
      <vt:lpstr>What is LTM?</vt:lpstr>
      <vt:lpstr>So how does LTM work from a mathematical perspective?</vt:lpstr>
      <vt:lpstr>Off to Stella!</vt:lpstr>
      <vt:lpstr>Questions?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Tabor Chichakly</dc:creator>
  <cp:lastModifiedBy>Billy Schoenberg</cp:lastModifiedBy>
  <cp:revision>203</cp:revision>
  <dcterms:created xsi:type="dcterms:W3CDTF">2017-08-02T19:56:21Z</dcterms:created>
  <dcterms:modified xsi:type="dcterms:W3CDTF">2024-10-08T16:28:02Z</dcterms:modified>
</cp:coreProperties>
</file>